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56" r:id="rId5"/>
    <p:sldId id="266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4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ss10\Documents\Antwoorden%20afdeling%2010%20&amp;%201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sz="2000" b="1" i="0" u="none" strike="noStrike" baseline="0" dirty="0" smtClean="0">
                <a:effectLst/>
              </a:rPr>
              <a:t>Respons vragenlijsten 2020 </a:t>
            </a:r>
          </a:p>
          <a:p>
            <a:pPr>
              <a:defRPr sz="2000" b="1"/>
            </a:pPr>
            <a:r>
              <a:rPr lang="nl-NL" sz="2000" b="1" i="0" u="none" strike="noStrike" baseline="0" dirty="0" smtClean="0">
                <a:effectLst/>
              </a:rPr>
              <a:t>(verenigingen in aantal en leden in percentages)</a:t>
            </a:r>
            <a:endParaRPr lang="nl-NL" sz="2000" b="1" dirty="0"/>
          </a:p>
        </c:rich>
      </c:tx>
      <c:layout>
        <c:manualLayout>
          <c:xMode val="edge"/>
          <c:yMode val="edge"/>
          <c:x val="0.14873421274704701"/>
          <c:y val="6.52757697189362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1D9-4A7D-B0C5-24148C452CDC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1D9-4A7D-B0C5-24148C452CDC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43</a:t>
                    </a:r>
                    <a:r>
                      <a:rPr lang="en-US" baseline="0" dirty="0" smtClean="0"/>
                      <a:t>; 85%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60269878375484E-2"/>
                  <c:y val="0.15256493566734136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12; 15%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1D9-4A7D-B0C5-24148C452C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Blad1!$A$12:$A$13</c:f>
              <c:strCache>
                <c:ptCount val="2"/>
                <c:pt idx="0">
                  <c:v>Gereageerd</c:v>
                </c:pt>
                <c:pt idx="1">
                  <c:v>Niet gereageerd</c:v>
                </c:pt>
              </c:strCache>
            </c:strRef>
          </c:cat>
          <c:val>
            <c:numRef>
              <c:f>Blad1!$B$12:$B$13</c:f>
              <c:numCache>
                <c:formatCode>General</c:formatCode>
                <c:ptCount val="2"/>
                <c:pt idx="0">
                  <c:v>55</c:v>
                </c:pt>
                <c:pt idx="1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1D9-4A7D-B0C5-24148C452C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sz="2000" b="1" dirty="0"/>
              <a:t>Nationaal</a:t>
            </a:r>
            <a:r>
              <a:rPr lang="nl-NL" sz="2000" b="1" baseline="0" dirty="0"/>
              <a:t> Vliegschema</a:t>
            </a:r>
            <a:endParaRPr lang="nl-NL" sz="2000" b="1" dirty="0"/>
          </a:p>
        </c:rich>
      </c:tx>
      <c:layout>
        <c:manualLayout>
          <c:xMode val="edge"/>
          <c:yMode val="edge"/>
          <c:x val="0.28614890898647194"/>
          <c:y val="5.81667272659940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>
        <c:manualLayout>
          <c:layoutTarget val="inner"/>
          <c:xMode val="edge"/>
          <c:yMode val="edge"/>
          <c:x val="0.37758026885901558"/>
          <c:y val="0.19666090728292071"/>
          <c:w val="0.29422286412620818"/>
          <c:h val="0.4766429991990857"/>
        </c:manualLayout>
      </c:layout>
      <c:pieChart>
        <c:varyColors val="1"/>
        <c:ser>
          <c:idx val="0"/>
          <c:order val="0"/>
          <c:spPr>
            <a:solidFill>
              <a:schemeClr val="accent2"/>
            </a:solidFill>
          </c:spPr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6B-4D7E-917E-E7B9EC2B516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6B-4D7E-917E-E7B9EC2B51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Blad1!$A$2:$A$3</c:f>
              <c:strCache>
                <c:ptCount val="2"/>
                <c:pt idx="0">
                  <c:v>Voor</c:v>
                </c:pt>
                <c:pt idx="1">
                  <c:v>Tegen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66</c:v>
                </c:pt>
                <c:pt idx="1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6B-4D7E-917E-E7B9EC2B51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DD1E-2026-4563-94F0-3FD56A1763DB}" type="datetimeFigureOut">
              <a:rPr lang="nl-NL" smtClean="0"/>
              <a:pPr/>
              <a:t>19-11-2019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014C4-3D46-4EA4-891E-BCD07006F4A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Werkgroep evaluatie vliegprogramma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000" b="1" dirty="0" smtClean="0"/>
              <a:t>Opdracht: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Evalueer </a:t>
            </a:r>
            <a:r>
              <a:rPr lang="nl-NL" sz="2000" dirty="0"/>
              <a:t>het vliegseizoen </a:t>
            </a:r>
            <a:r>
              <a:rPr lang="nl-NL" sz="2000" dirty="0" smtClean="0"/>
              <a:t>2019</a:t>
            </a:r>
          </a:p>
          <a:p>
            <a:endParaRPr lang="nl-NL" sz="2000" dirty="0"/>
          </a:p>
          <a:p>
            <a:r>
              <a:rPr lang="nl-NL" sz="2000" b="1" dirty="0"/>
              <a:t>De werkgroep heeft hier aan </a:t>
            </a:r>
            <a:r>
              <a:rPr lang="nl-NL" sz="2000" b="1" dirty="0" smtClean="0"/>
              <a:t>toegevoegd:</a:t>
            </a:r>
          </a:p>
          <a:p>
            <a:pPr marL="0" indent="0">
              <a:buNone/>
            </a:pPr>
            <a:r>
              <a:rPr lang="nl-NL" sz="2000" dirty="0"/>
              <a:t>	I</a:t>
            </a:r>
            <a:r>
              <a:rPr lang="nl-NL" sz="2000" dirty="0" smtClean="0"/>
              <a:t>nventariseer </a:t>
            </a:r>
            <a:r>
              <a:rPr lang="nl-NL" sz="2000" dirty="0"/>
              <a:t>de wensen/voorkeuren vliegprogramma </a:t>
            </a:r>
            <a:r>
              <a:rPr lang="nl-NL" sz="2000" dirty="0" smtClean="0"/>
              <a:t>2020</a:t>
            </a:r>
          </a:p>
          <a:p>
            <a:endParaRPr lang="nl-NL" sz="2000" dirty="0"/>
          </a:p>
          <a:p>
            <a:r>
              <a:rPr lang="nl-NL" sz="2000" b="1" dirty="0"/>
              <a:t>Werkgroep </a:t>
            </a:r>
            <a:r>
              <a:rPr lang="nl-NL" sz="2000" b="1" dirty="0" smtClean="0"/>
              <a:t>samenstelling: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Afdeling </a:t>
            </a:r>
            <a:r>
              <a:rPr lang="nl-NL" sz="2000" dirty="0"/>
              <a:t>10 : Gerald Ensing en Klaas Talen</a:t>
            </a:r>
          </a:p>
          <a:p>
            <a:pPr marL="457200" lvl="1" indent="0">
              <a:buNone/>
            </a:pPr>
            <a:r>
              <a:rPr lang="nl-NL" sz="2000" dirty="0" smtClean="0"/>
              <a:t>	Afdeling </a:t>
            </a:r>
            <a:r>
              <a:rPr lang="nl-NL" sz="2000" dirty="0"/>
              <a:t>11 : Theo Boelens en Wim </a:t>
            </a:r>
            <a:r>
              <a:rPr lang="nl-NL" sz="2000" dirty="0" smtClean="0"/>
              <a:t>Konter</a:t>
            </a:r>
          </a:p>
          <a:p>
            <a:pPr lvl="1"/>
            <a:endParaRPr lang="nl-NL" sz="2000" dirty="0"/>
          </a:p>
          <a:p>
            <a:r>
              <a:rPr lang="nl-NL" sz="2000" b="1" dirty="0"/>
              <a:t>Presentatie op de </a:t>
            </a:r>
            <a:r>
              <a:rPr lang="nl-NL" sz="2000" b="1" dirty="0" err="1"/>
              <a:t>ALV’s</a:t>
            </a:r>
            <a:r>
              <a:rPr lang="nl-NL" sz="2000" b="1" dirty="0"/>
              <a:t> : </a:t>
            </a:r>
            <a:endParaRPr lang="nl-NL" sz="2000" b="1" dirty="0" smtClean="0"/>
          </a:p>
          <a:p>
            <a:pPr marL="0" indent="0">
              <a:buNone/>
            </a:pPr>
            <a:r>
              <a:rPr lang="nl-NL" sz="2000" dirty="0"/>
              <a:t>	 afdeling 10 </a:t>
            </a:r>
            <a:r>
              <a:rPr lang="nl-NL" sz="2000" dirty="0" smtClean="0"/>
              <a:t>op 25 oktober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 </a:t>
            </a:r>
            <a:r>
              <a:rPr lang="nl-NL" sz="2000" dirty="0"/>
              <a:t>afdeling 11 </a:t>
            </a:r>
            <a:r>
              <a:rPr lang="nl-NL" sz="2000" dirty="0" smtClean="0"/>
              <a:t>op 15 november</a:t>
            </a:r>
            <a:endParaRPr lang="nl-N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Respons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b="1" dirty="0"/>
              <a:t>Aangeschreven:  </a:t>
            </a:r>
          </a:p>
          <a:p>
            <a:pPr marL="457200" lvl="1" indent="0">
              <a:buNone/>
            </a:pPr>
            <a:r>
              <a:rPr lang="nl-NL" sz="2000" dirty="0" smtClean="0"/>
              <a:t>	55 </a:t>
            </a:r>
            <a:r>
              <a:rPr lang="nl-NL" sz="2000" dirty="0"/>
              <a:t>verenigingen met 1322 leden</a:t>
            </a:r>
          </a:p>
          <a:p>
            <a:pPr marL="457200" lvl="1" indent="0">
              <a:buNone/>
            </a:pPr>
            <a:endParaRPr lang="nl-NL" sz="2000" dirty="0" smtClean="0"/>
          </a:p>
          <a:p>
            <a:pPr marL="457200" lvl="1" indent="0">
              <a:buNone/>
            </a:pPr>
            <a:endParaRPr lang="nl-NL" sz="2000" dirty="0"/>
          </a:p>
          <a:p>
            <a:r>
              <a:rPr lang="nl-NL" sz="2000" b="1" dirty="0" smtClean="0"/>
              <a:t>Reacties:</a:t>
            </a:r>
            <a:endParaRPr lang="nl-NL" sz="2000" b="1" dirty="0"/>
          </a:p>
          <a:p>
            <a:pPr marL="457200" lvl="1" indent="0">
              <a:buNone/>
            </a:pPr>
            <a:r>
              <a:rPr lang="nl-NL" sz="2000" dirty="0" smtClean="0"/>
              <a:t>	Formulier </a:t>
            </a:r>
            <a:r>
              <a:rPr lang="nl-NL" sz="2000" dirty="0"/>
              <a:t>2019: 41 verenigingen met 1066 leden(81</a:t>
            </a:r>
            <a:r>
              <a:rPr lang="nl-NL" sz="2000" dirty="0" smtClean="0"/>
              <a:t>%)*</a:t>
            </a:r>
            <a:endParaRPr lang="nl-NL" sz="2000" dirty="0"/>
          </a:p>
          <a:p>
            <a:pPr lvl="1">
              <a:buNone/>
            </a:pPr>
            <a:r>
              <a:rPr lang="nl-NL" sz="2000" dirty="0" smtClean="0"/>
              <a:t>		Formulier </a:t>
            </a:r>
            <a:r>
              <a:rPr lang="nl-NL" sz="2000" dirty="0"/>
              <a:t>2020: 43 verenigingen met 1122 leden(85</a:t>
            </a:r>
            <a:r>
              <a:rPr lang="nl-NL" sz="2000" dirty="0" smtClean="0"/>
              <a:t>%)*</a:t>
            </a:r>
            <a:endParaRPr lang="nl-NL" sz="2000" dirty="0"/>
          </a:p>
          <a:p>
            <a:pPr lvl="1">
              <a:buNone/>
            </a:pPr>
            <a:endParaRPr lang="nl-NL" sz="2000" dirty="0"/>
          </a:p>
          <a:p>
            <a:pPr lvl="1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*) Percentages zijn </a:t>
            </a:r>
            <a:r>
              <a:rPr lang="nl-NL" sz="2000" dirty="0"/>
              <a:t>berekend o.b.v. het aantal leden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187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Respons vervolg</a:t>
            </a:r>
            <a:endParaRPr lang="nl-NL" sz="4000" b="1" dirty="0"/>
          </a:p>
        </p:txBody>
      </p:sp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xmlns="" id="{CD559126-672B-43CD-A85D-55E2F39BE8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974362"/>
              </p:ext>
            </p:extLst>
          </p:nvPr>
        </p:nvGraphicFramePr>
        <p:xfrm>
          <a:off x="971600" y="1404308"/>
          <a:ext cx="6984776" cy="4688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Samenvatting </a:t>
            </a:r>
            <a:r>
              <a:rPr lang="nl-NL" b="1" dirty="0" smtClean="0"/>
              <a:t>2019 </a:t>
            </a:r>
            <a:endParaRPr lang="nl-NL" b="1" dirty="0"/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xmlns="" id="{054B34CD-0F7B-423D-AC14-E0F54A2058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095679"/>
              </p:ext>
            </p:extLst>
          </p:nvPr>
        </p:nvGraphicFramePr>
        <p:xfrm>
          <a:off x="1043608" y="1340768"/>
          <a:ext cx="676875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ertitel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174035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nl-NL" sz="8000" b="1" dirty="0" smtClean="0">
                <a:solidFill>
                  <a:schemeClr val="tx1"/>
                </a:solidFill>
              </a:rPr>
              <a:t>1.	Oude </a:t>
            </a:r>
            <a:r>
              <a:rPr lang="nl-NL" sz="8000" b="1" dirty="0">
                <a:solidFill>
                  <a:schemeClr val="tx1"/>
                </a:solidFill>
              </a:rPr>
              <a:t>duiven seizoen </a:t>
            </a:r>
            <a:r>
              <a:rPr lang="nl-NL" sz="8000" b="1" dirty="0" smtClean="0">
                <a:solidFill>
                  <a:schemeClr val="tx1"/>
                </a:solidFill>
              </a:rPr>
              <a:t>: </a:t>
            </a:r>
            <a:r>
              <a:rPr lang="nl-NL" sz="8000" dirty="0" smtClean="0">
                <a:solidFill>
                  <a:schemeClr val="tx1"/>
                </a:solidFill>
              </a:rPr>
              <a:t>13 </a:t>
            </a:r>
            <a:r>
              <a:rPr lang="nl-NL" sz="8000" dirty="0">
                <a:solidFill>
                  <a:schemeClr val="tx1"/>
                </a:solidFill>
              </a:rPr>
              <a:t>april tot 3 augustus </a:t>
            </a:r>
          </a:p>
          <a:p>
            <a:pPr algn="l"/>
            <a:endParaRPr lang="nl-NL" sz="40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nl-NL" sz="8000" b="1" dirty="0" smtClean="0">
                <a:solidFill>
                  <a:schemeClr val="tx1"/>
                </a:solidFill>
              </a:rPr>
              <a:t>2.	Te </a:t>
            </a:r>
            <a:r>
              <a:rPr lang="nl-NL" sz="8000" b="1" dirty="0">
                <a:solidFill>
                  <a:schemeClr val="tx1"/>
                </a:solidFill>
              </a:rPr>
              <a:t>veel:</a:t>
            </a:r>
          </a:p>
          <a:p>
            <a:pPr lvl="2"/>
            <a:r>
              <a:rPr lang="nl-NL" sz="7200" dirty="0" smtClean="0">
                <a:solidFill>
                  <a:schemeClr val="tx1"/>
                </a:solidFill>
              </a:rPr>
              <a:t>Vitesse- </a:t>
            </a:r>
            <a:r>
              <a:rPr lang="nl-NL" sz="7200" dirty="0">
                <a:solidFill>
                  <a:schemeClr val="tx1"/>
                </a:solidFill>
              </a:rPr>
              <a:t>&amp; </a:t>
            </a:r>
            <a:r>
              <a:rPr lang="nl-NL" sz="7200" dirty="0" err="1" smtClean="0">
                <a:solidFill>
                  <a:schemeClr val="tx1"/>
                </a:solidFill>
              </a:rPr>
              <a:t>midfondvluchten</a:t>
            </a:r>
            <a:r>
              <a:rPr lang="nl-NL" sz="7200" dirty="0">
                <a:solidFill>
                  <a:schemeClr val="tx1"/>
                </a:solidFill>
              </a:rPr>
              <a:t>, de opbouw was goed</a:t>
            </a:r>
          </a:p>
          <a:p>
            <a:pPr lvl="2"/>
            <a:r>
              <a:rPr lang="nl-NL" sz="7200" dirty="0" err="1" smtClean="0">
                <a:solidFill>
                  <a:schemeClr val="tx1"/>
                </a:solidFill>
              </a:rPr>
              <a:t>Dagfondvluchten</a:t>
            </a:r>
            <a:r>
              <a:rPr lang="nl-NL" sz="7200" dirty="0" smtClean="0">
                <a:solidFill>
                  <a:schemeClr val="tx1"/>
                </a:solidFill>
              </a:rPr>
              <a:t> </a:t>
            </a:r>
            <a:r>
              <a:rPr lang="nl-NL" sz="7200" dirty="0">
                <a:solidFill>
                  <a:schemeClr val="tx1"/>
                </a:solidFill>
              </a:rPr>
              <a:t>met in hetzelfde weekeinde ook een </a:t>
            </a:r>
            <a:r>
              <a:rPr lang="nl-NL" sz="7200" dirty="0" smtClean="0"/>
              <a:t>V</a:t>
            </a:r>
            <a:r>
              <a:rPr lang="nl-NL" sz="7200" dirty="0" smtClean="0">
                <a:solidFill>
                  <a:schemeClr val="tx1"/>
                </a:solidFill>
              </a:rPr>
              <a:t>itesse/</a:t>
            </a:r>
            <a:r>
              <a:rPr lang="nl-NL" sz="7200" dirty="0" err="1"/>
              <a:t>M</a:t>
            </a:r>
            <a:r>
              <a:rPr lang="nl-NL" sz="7200" dirty="0" err="1" smtClean="0">
                <a:solidFill>
                  <a:schemeClr val="tx1"/>
                </a:solidFill>
              </a:rPr>
              <a:t>idfondvlucht</a:t>
            </a:r>
            <a:r>
              <a:rPr lang="nl-NL" sz="7200" dirty="0">
                <a:solidFill>
                  <a:schemeClr val="tx1"/>
                </a:solidFill>
              </a:rPr>
              <a:t>, maximale afstand is Bourges</a:t>
            </a:r>
          </a:p>
          <a:p>
            <a:pPr lvl="2"/>
            <a:r>
              <a:rPr lang="nl-NL" sz="7200" dirty="0" err="1"/>
              <a:t>N</a:t>
            </a:r>
            <a:r>
              <a:rPr lang="nl-NL" sz="7200" dirty="0" err="1" smtClean="0">
                <a:solidFill>
                  <a:schemeClr val="tx1"/>
                </a:solidFill>
              </a:rPr>
              <a:t>atourvluchten</a:t>
            </a:r>
            <a:r>
              <a:rPr lang="nl-NL" sz="7200" dirty="0">
                <a:solidFill>
                  <a:schemeClr val="tx1"/>
                </a:solidFill>
              </a:rPr>
              <a:t>, de laatste vlucht op 14-9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sz="40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nl-NL" sz="8000" b="1" dirty="0" smtClean="0">
                <a:solidFill>
                  <a:schemeClr val="tx1"/>
                </a:solidFill>
              </a:rPr>
              <a:t>3.	Jonge duiven:</a:t>
            </a:r>
            <a:endParaRPr lang="nl-NL" sz="8000" b="1" dirty="0">
              <a:solidFill>
                <a:schemeClr val="tx1"/>
              </a:solidFill>
            </a:endParaRPr>
          </a:p>
          <a:p>
            <a:pPr lvl="2"/>
            <a:r>
              <a:rPr lang="nl-NL" sz="7200" dirty="0" smtClean="0">
                <a:solidFill>
                  <a:schemeClr val="tx1"/>
                </a:solidFill>
              </a:rPr>
              <a:t>Start vanaf </a:t>
            </a:r>
            <a:r>
              <a:rPr lang="nl-NL" sz="7200" dirty="0">
                <a:solidFill>
                  <a:schemeClr val="tx1"/>
                </a:solidFill>
              </a:rPr>
              <a:t>20 juli, eerder stoppen dan 15 september. </a:t>
            </a:r>
            <a:endParaRPr lang="nl-NL" sz="7200" dirty="0" smtClean="0">
              <a:solidFill>
                <a:schemeClr val="tx1"/>
              </a:solidFill>
            </a:endParaRPr>
          </a:p>
          <a:p>
            <a:pPr lvl="2"/>
            <a:r>
              <a:rPr lang="nl-NL" sz="7200" dirty="0" smtClean="0">
                <a:solidFill>
                  <a:schemeClr val="tx1"/>
                </a:solidFill>
              </a:rPr>
              <a:t>Aantal </a:t>
            </a:r>
            <a:r>
              <a:rPr lang="nl-NL" sz="7200" dirty="0">
                <a:solidFill>
                  <a:schemeClr val="tx1"/>
                </a:solidFill>
              </a:rPr>
              <a:t>africhtingsvluchten is acceptabel. </a:t>
            </a:r>
            <a:endParaRPr lang="nl-NL" sz="7200" dirty="0" smtClean="0">
              <a:solidFill>
                <a:schemeClr val="tx1"/>
              </a:solidFill>
            </a:endParaRPr>
          </a:p>
          <a:p>
            <a:pPr lvl="2"/>
            <a:r>
              <a:rPr lang="nl-NL" sz="7200" dirty="0" smtClean="0"/>
              <a:t>Teveel (5) donderdag-inkorvingen </a:t>
            </a:r>
            <a:endParaRPr lang="nl-NL" sz="7200" dirty="0">
              <a:solidFill>
                <a:schemeClr val="tx1"/>
              </a:solidFill>
            </a:endParaRPr>
          </a:p>
          <a:p>
            <a:pPr algn="l"/>
            <a:endParaRPr lang="nl-NL" sz="40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nl-NL" sz="8000" b="1" dirty="0" smtClean="0">
                <a:solidFill>
                  <a:schemeClr val="tx1"/>
                </a:solidFill>
              </a:rPr>
              <a:t>4.	Geen</a:t>
            </a:r>
            <a:r>
              <a:rPr lang="nl-NL" sz="8000" b="1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nl-NL" sz="7200" dirty="0"/>
              <a:t>O</a:t>
            </a:r>
            <a:r>
              <a:rPr lang="nl-NL" sz="7200" dirty="0" smtClean="0">
                <a:solidFill>
                  <a:schemeClr val="tx1"/>
                </a:solidFill>
              </a:rPr>
              <a:t>uden en  jongen tegelijk inkorven en lossen</a:t>
            </a:r>
          </a:p>
          <a:p>
            <a:pPr lvl="2"/>
            <a:r>
              <a:rPr lang="nl-NL" sz="7200" dirty="0" smtClean="0">
                <a:solidFill>
                  <a:schemeClr val="tx1"/>
                </a:solidFill>
              </a:rPr>
              <a:t>Week rust</a:t>
            </a:r>
          </a:p>
          <a:p>
            <a:pPr lvl="2"/>
            <a:r>
              <a:rPr lang="nl-NL" sz="7200" dirty="0" smtClean="0">
                <a:solidFill>
                  <a:schemeClr val="tx1"/>
                </a:solidFill>
              </a:rPr>
              <a:t>Scheiding jong/</a:t>
            </a:r>
            <a:r>
              <a:rPr lang="nl-NL" sz="7200" dirty="0" err="1" smtClean="0">
                <a:solidFill>
                  <a:schemeClr val="tx1"/>
                </a:solidFill>
              </a:rPr>
              <a:t>vitesse</a:t>
            </a:r>
            <a:r>
              <a:rPr lang="nl-NL" sz="7200" dirty="0" smtClean="0">
                <a:solidFill>
                  <a:schemeClr val="tx1"/>
                </a:solidFill>
              </a:rPr>
              <a:t> en jong/</a:t>
            </a:r>
            <a:r>
              <a:rPr lang="nl-NL" sz="7200" dirty="0" err="1" smtClean="0">
                <a:solidFill>
                  <a:schemeClr val="tx1"/>
                </a:solidFill>
              </a:rPr>
              <a:t>midfond</a:t>
            </a:r>
            <a:endParaRPr lang="nl-NL" sz="7200" dirty="0" smtClean="0">
              <a:solidFill>
                <a:schemeClr val="tx1"/>
              </a:solidFill>
            </a:endParaRPr>
          </a:p>
          <a:p>
            <a:pPr lvl="2"/>
            <a:r>
              <a:rPr lang="nl-NL" sz="7200" dirty="0" smtClean="0">
                <a:solidFill>
                  <a:schemeClr val="tx1"/>
                </a:solidFill>
              </a:rPr>
              <a:t>10 vluchten (is te veel)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nl-NL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nl-NL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nl-NL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nl-NL" dirty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685800" y="332657"/>
            <a:ext cx="7772400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100" b="1" dirty="0" smtClean="0"/>
              <a:t>Samenvatting</a:t>
            </a:r>
            <a:r>
              <a:rPr lang="nl-NL" b="1" dirty="0" smtClean="0"/>
              <a:t> 2019 vervolg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73732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773BE2A-4CA2-41C0-9B33-09930EBBC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Samenvatting 2020</a:t>
            </a:r>
            <a:endParaRPr lang="nl-NL" sz="40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162F4AF-4948-4A7E-87EB-B4B939061E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2674640" cy="506916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nl-NL" b="1" dirty="0"/>
              <a:t>Oude Duiven</a:t>
            </a:r>
          </a:p>
          <a:p>
            <a:pPr marL="0" indent="0">
              <a:buNone/>
            </a:pPr>
            <a:endParaRPr lang="nl-NL" sz="1800" b="1" dirty="0"/>
          </a:p>
          <a:p>
            <a:pPr marL="0" indent="0" algn="ctr">
              <a:buNone/>
            </a:pPr>
            <a:r>
              <a:rPr lang="nl-NL" sz="1800" b="1" dirty="0"/>
              <a:t>Periode</a:t>
            </a:r>
          </a:p>
          <a:p>
            <a:pPr marL="0" indent="0" algn="ctr">
              <a:buNone/>
            </a:pPr>
            <a:r>
              <a:rPr lang="nl-NL" sz="1800" dirty="0"/>
              <a:t>48% </a:t>
            </a:r>
            <a:r>
              <a:rPr lang="nl-NL" sz="1800" dirty="0" smtClean="0"/>
              <a:t>start 11 </a:t>
            </a:r>
            <a:r>
              <a:rPr lang="nl-NL" sz="1800" dirty="0"/>
              <a:t>april – 25 juli</a:t>
            </a:r>
          </a:p>
          <a:p>
            <a:pPr marL="0" indent="0" algn="ctr">
              <a:buNone/>
            </a:pPr>
            <a:r>
              <a:rPr lang="nl-NL" sz="1800" dirty="0"/>
              <a:t>52% </a:t>
            </a:r>
            <a:r>
              <a:rPr lang="nl-NL" sz="1800" dirty="0" smtClean="0"/>
              <a:t>later dan 11/4</a:t>
            </a:r>
            <a:endParaRPr lang="nl-NL" sz="1800" dirty="0"/>
          </a:p>
          <a:p>
            <a:pPr marL="0" indent="0" algn="ctr">
              <a:buNone/>
            </a:pPr>
            <a:endParaRPr lang="nl-NL" sz="1800" dirty="0"/>
          </a:p>
          <a:p>
            <a:pPr marL="0" indent="0" algn="ctr">
              <a:buNone/>
            </a:pPr>
            <a:r>
              <a:rPr lang="nl-NL" sz="1800" b="1" dirty="0"/>
              <a:t>2 africhtingsvluchten</a:t>
            </a:r>
          </a:p>
          <a:p>
            <a:pPr marL="0" indent="0" algn="ctr">
              <a:buNone/>
            </a:pPr>
            <a:r>
              <a:rPr lang="nl-NL" sz="1800" dirty="0"/>
              <a:t>81% eens</a:t>
            </a:r>
          </a:p>
          <a:p>
            <a:pPr marL="0" indent="0" algn="ctr">
              <a:buNone/>
            </a:pPr>
            <a:r>
              <a:rPr lang="nl-NL" sz="1800" dirty="0"/>
              <a:t>19% oneens</a:t>
            </a:r>
          </a:p>
          <a:p>
            <a:pPr marL="0" indent="0" algn="ctr">
              <a:buNone/>
            </a:pPr>
            <a:endParaRPr lang="nl-NL" sz="1800" dirty="0"/>
          </a:p>
          <a:p>
            <a:pPr marL="0" indent="0" algn="ctr">
              <a:buNone/>
            </a:pPr>
            <a:r>
              <a:rPr lang="nl-NL" sz="1800" b="1" dirty="0"/>
              <a:t>Oude duivenvlucht naast jongen</a:t>
            </a:r>
          </a:p>
          <a:p>
            <a:pPr marL="0" indent="0" algn="ctr">
              <a:buNone/>
            </a:pPr>
            <a:r>
              <a:rPr lang="nl-NL" sz="1800" dirty="0"/>
              <a:t>60% eens </a:t>
            </a:r>
            <a:r>
              <a:rPr lang="nl-NL" sz="900" dirty="0"/>
              <a:t>(als donderdag ingekorfd wordt)</a:t>
            </a:r>
          </a:p>
          <a:p>
            <a:pPr marL="0" indent="0" algn="ctr">
              <a:buNone/>
            </a:pPr>
            <a:r>
              <a:rPr lang="nl-NL" sz="1800" dirty="0"/>
              <a:t>40% oneens</a:t>
            </a:r>
          </a:p>
          <a:p>
            <a:pPr marL="0" indent="0">
              <a:buNone/>
            </a:pPr>
            <a:endParaRPr lang="nl-NL" sz="1800" b="1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xmlns="" id="{09E54E4C-8C35-4B3E-A717-CDCE195CB3EE}"/>
              </a:ext>
            </a:extLst>
          </p:cNvPr>
          <p:cNvSpPr txBox="1">
            <a:spLocks/>
          </p:cNvSpPr>
          <p:nvPr/>
        </p:nvSpPr>
        <p:spPr>
          <a:xfrm>
            <a:off x="3234680" y="1557018"/>
            <a:ext cx="2674640" cy="50691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b="1" dirty="0"/>
              <a:t>Vitesse</a:t>
            </a:r>
          </a:p>
          <a:p>
            <a:pPr marL="0" indent="0">
              <a:buFont typeface="Arial" pitchFamily="34" charset="0"/>
              <a:buNone/>
            </a:pPr>
            <a:endParaRPr lang="nl-NL" sz="1800" b="1" dirty="0"/>
          </a:p>
          <a:p>
            <a:pPr marL="0" indent="0" algn="ctr">
              <a:buFont typeface="Arial" pitchFamily="34" charset="0"/>
              <a:buNone/>
            </a:pPr>
            <a:r>
              <a:rPr lang="nl-NL" sz="1800" b="1" dirty="0"/>
              <a:t>6 vluchten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sz="1800" dirty="0" smtClean="0"/>
              <a:t>52% </a:t>
            </a:r>
            <a:r>
              <a:rPr lang="nl-NL" sz="1800" dirty="0"/>
              <a:t>eens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sz="1800" dirty="0" smtClean="0"/>
              <a:t>48% </a:t>
            </a:r>
            <a:r>
              <a:rPr lang="nl-NL" sz="1800" dirty="0"/>
              <a:t>oneens</a:t>
            </a:r>
          </a:p>
          <a:p>
            <a:pPr marL="0" indent="0" algn="ctr">
              <a:buFont typeface="Arial" pitchFamily="34" charset="0"/>
              <a:buNone/>
            </a:pPr>
            <a:endParaRPr lang="nl-NL" sz="1800" dirty="0"/>
          </a:p>
          <a:p>
            <a:pPr marL="0" indent="0" algn="ctr">
              <a:buFont typeface="Arial" pitchFamily="34" charset="0"/>
              <a:buNone/>
            </a:pPr>
            <a:r>
              <a:rPr lang="nl-NL" sz="1800" b="1" dirty="0"/>
              <a:t>Als voorgaande jaren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sz="1800" dirty="0"/>
              <a:t>87% eens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sz="1800" dirty="0"/>
              <a:t>13% oneens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xmlns="" id="{AC16D928-437F-4179-8796-AC8A946EF583}"/>
              </a:ext>
            </a:extLst>
          </p:cNvPr>
          <p:cNvSpPr txBox="1">
            <a:spLocks/>
          </p:cNvSpPr>
          <p:nvPr/>
        </p:nvSpPr>
        <p:spPr>
          <a:xfrm>
            <a:off x="6073824" y="1556792"/>
            <a:ext cx="2674640" cy="50691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nl-NL" b="1" dirty="0" err="1"/>
              <a:t>Midfond</a:t>
            </a:r>
            <a:endParaRPr lang="nl-NL" b="1" dirty="0"/>
          </a:p>
          <a:p>
            <a:pPr marL="0" indent="0" algn="ctr">
              <a:buFont typeface="Arial" pitchFamily="34" charset="0"/>
              <a:buNone/>
            </a:pPr>
            <a:r>
              <a:rPr lang="nl-NL" sz="2000" b="1" dirty="0"/>
              <a:t/>
            </a:r>
            <a:br>
              <a:rPr lang="nl-NL" sz="2000" b="1" dirty="0"/>
            </a:br>
            <a:r>
              <a:rPr lang="nl-NL" sz="1800" b="1" dirty="0"/>
              <a:t>6 vluchten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sz="1800" dirty="0" smtClean="0"/>
              <a:t>63% </a:t>
            </a:r>
            <a:r>
              <a:rPr lang="nl-NL" sz="1800" dirty="0"/>
              <a:t>eens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sz="1800" dirty="0" smtClean="0"/>
              <a:t>37% </a:t>
            </a:r>
            <a:r>
              <a:rPr lang="nl-NL" sz="1800" dirty="0"/>
              <a:t>oneens</a:t>
            </a:r>
          </a:p>
          <a:p>
            <a:pPr marL="0" indent="0" algn="ctr">
              <a:buFont typeface="Arial" pitchFamily="34" charset="0"/>
              <a:buNone/>
            </a:pPr>
            <a:endParaRPr lang="nl-NL" sz="1800" dirty="0"/>
          </a:p>
          <a:p>
            <a:pPr marL="0" indent="0" algn="ctr">
              <a:buFont typeface="Arial" pitchFamily="34" charset="0"/>
              <a:buNone/>
            </a:pPr>
            <a:r>
              <a:rPr lang="nl-NL" sz="1800" b="1" dirty="0"/>
              <a:t>Inkorven mix donderdag-vrijdag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sz="1800" dirty="0"/>
              <a:t>65% eens</a:t>
            </a:r>
          </a:p>
          <a:p>
            <a:pPr marL="0" indent="0" algn="ctr">
              <a:buFont typeface="Arial" pitchFamily="34" charset="0"/>
              <a:buNone/>
            </a:pPr>
            <a:r>
              <a:rPr lang="nl-NL" sz="1800" dirty="0"/>
              <a:t>35% </a:t>
            </a:r>
            <a:r>
              <a:rPr lang="nl-NL" sz="1800" dirty="0" smtClean="0"/>
              <a:t>oneens</a:t>
            </a:r>
          </a:p>
          <a:p>
            <a:pPr marL="0" indent="0" algn="ctr">
              <a:buFont typeface="Arial" pitchFamily="34" charset="0"/>
              <a:buNone/>
            </a:pPr>
            <a:endParaRPr lang="nl-NL" sz="1800" b="1" dirty="0" smtClean="0"/>
          </a:p>
          <a:p>
            <a:pPr marL="0" indent="0" algn="ctr">
              <a:buFont typeface="Arial" pitchFamily="34" charset="0"/>
              <a:buNone/>
            </a:pPr>
            <a:r>
              <a:rPr lang="nl-NL" sz="1800" b="1" dirty="0" smtClean="0"/>
              <a:t>2 </a:t>
            </a:r>
            <a:r>
              <a:rPr lang="nl-NL" sz="1800" b="1" dirty="0" err="1" smtClean="0"/>
              <a:t>Mf</a:t>
            </a:r>
            <a:r>
              <a:rPr lang="nl-NL" sz="1800" b="1" dirty="0" smtClean="0"/>
              <a:t> vluchten voor eerste </a:t>
            </a:r>
            <a:r>
              <a:rPr lang="nl-NL" sz="1800" b="1" dirty="0" err="1" smtClean="0"/>
              <a:t>dagfond</a:t>
            </a:r>
            <a:endParaRPr lang="nl-NL" sz="1800" b="1" dirty="0"/>
          </a:p>
          <a:p>
            <a:pPr marL="0" indent="0" algn="ctr">
              <a:buFont typeface="Arial" pitchFamily="34" charset="0"/>
              <a:buNone/>
            </a:pPr>
            <a:r>
              <a:rPr lang="nl-NL" sz="1800" dirty="0" smtClean="0"/>
              <a:t>98% eens</a:t>
            </a:r>
            <a:endParaRPr lang="nl-NL" sz="1800" dirty="0"/>
          </a:p>
          <a:p>
            <a:pPr marL="0" indent="0">
              <a:buFont typeface="Arial" pitchFamily="34" charset="0"/>
              <a:buNone/>
            </a:pPr>
            <a:endParaRPr lang="nl-NL" sz="1800" dirty="0"/>
          </a:p>
          <a:p>
            <a:pPr marL="0" indent="0">
              <a:buFont typeface="Arial" pitchFamily="34" charset="0"/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53130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42A0C67-9CD8-4F24-B934-122805D8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0496"/>
            <a:ext cx="8229600" cy="1143000"/>
          </a:xfrm>
        </p:spPr>
        <p:txBody>
          <a:bodyPr>
            <a:normAutofit/>
          </a:bodyPr>
          <a:lstStyle/>
          <a:p>
            <a:r>
              <a:rPr lang="nl-NL" sz="4000" b="1" dirty="0" smtClean="0"/>
              <a:t>Samenvatting 2020 vervolg 1</a:t>
            </a:r>
            <a:endParaRPr lang="nl-NL" sz="40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BD80037-AB32-4DF9-BD88-16D91822A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3796457" cy="5472608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4000" b="1" dirty="0" err="1"/>
              <a:t>Dagfond</a:t>
            </a:r>
            <a:endParaRPr lang="nl-NL" sz="4000" b="1" dirty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r>
              <a:rPr lang="nl-NL" sz="2600" b="1" dirty="0"/>
              <a:t>5 vluchten</a:t>
            </a:r>
            <a:r>
              <a:rPr lang="nl-NL" sz="2600" dirty="0"/>
              <a:t> </a:t>
            </a:r>
          </a:p>
          <a:p>
            <a:pPr marL="0" indent="0">
              <a:buNone/>
            </a:pPr>
            <a:r>
              <a:rPr lang="nl-NL" sz="2600" dirty="0"/>
              <a:t>70% eens</a:t>
            </a:r>
          </a:p>
          <a:p>
            <a:pPr marL="0" indent="0">
              <a:buNone/>
            </a:pPr>
            <a:r>
              <a:rPr lang="nl-NL" sz="2600" dirty="0"/>
              <a:t>30% oneens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b="1" dirty="0"/>
              <a:t>Naast de </a:t>
            </a:r>
            <a:r>
              <a:rPr lang="nl-NL" sz="2600" b="1" dirty="0" err="1"/>
              <a:t>dagfond</a:t>
            </a:r>
            <a:r>
              <a:rPr lang="nl-NL" sz="2600" b="1" dirty="0"/>
              <a:t> ook </a:t>
            </a:r>
            <a:r>
              <a:rPr lang="nl-NL" sz="2600" b="1" dirty="0" err="1"/>
              <a:t>vitesse</a:t>
            </a:r>
            <a:r>
              <a:rPr lang="nl-NL" sz="2600" b="1" dirty="0"/>
              <a:t>/</a:t>
            </a:r>
            <a:r>
              <a:rPr lang="nl-NL" sz="2600" b="1" dirty="0" err="1"/>
              <a:t>midfond</a:t>
            </a:r>
            <a:r>
              <a:rPr lang="nl-NL" sz="2600" dirty="0"/>
              <a:t> </a:t>
            </a:r>
          </a:p>
          <a:p>
            <a:pPr marL="0" indent="0">
              <a:buNone/>
            </a:pPr>
            <a:r>
              <a:rPr lang="nl-NL" sz="2600" dirty="0"/>
              <a:t>43% eens</a:t>
            </a:r>
          </a:p>
          <a:p>
            <a:pPr marL="0" indent="0">
              <a:buNone/>
            </a:pPr>
            <a:r>
              <a:rPr lang="nl-NL" sz="2600" dirty="0" smtClean="0"/>
              <a:t>14% oneens</a:t>
            </a:r>
          </a:p>
          <a:p>
            <a:pPr marL="0" indent="0">
              <a:buNone/>
            </a:pPr>
            <a:r>
              <a:rPr lang="nl-NL" sz="2600" dirty="0" smtClean="0"/>
              <a:t>41% gedeeltelijk </a:t>
            </a:r>
            <a:endParaRPr lang="nl-NL" sz="2600" dirty="0"/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b="1" dirty="0"/>
              <a:t>Maximale afstand</a:t>
            </a:r>
          </a:p>
          <a:p>
            <a:pPr marL="0" indent="0">
              <a:buNone/>
            </a:pPr>
            <a:r>
              <a:rPr lang="nl-NL" sz="2600" dirty="0"/>
              <a:t>40% 650 km </a:t>
            </a:r>
          </a:p>
          <a:p>
            <a:pPr marL="0" indent="0">
              <a:buNone/>
            </a:pPr>
            <a:r>
              <a:rPr lang="nl-NL" sz="2600" dirty="0"/>
              <a:t>36% 700 km </a:t>
            </a:r>
            <a:r>
              <a:rPr lang="nl-NL" sz="2600" dirty="0" smtClean="0"/>
              <a:t>en 20% 750 km</a:t>
            </a:r>
            <a:endParaRPr lang="nl-NL" sz="2600" dirty="0"/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b="1" dirty="0" err="1"/>
              <a:t>Dagfond</a:t>
            </a:r>
            <a:r>
              <a:rPr lang="nl-NL" sz="2600" b="1" dirty="0"/>
              <a:t> inkorven bij NIC</a:t>
            </a:r>
          </a:p>
          <a:p>
            <a:pPr marL="0" indent="0">
              <a:buNone/>
            </a:pPr>
            <a:r>
              <a:rPr lang="nl-NL" sz="2600" dirty="0"/>
              <a:t>17% allemaal</a:t>
            </a:r>
          </a:p>
          <a:p>
            <a:pPr marL="0" indent="0">
              <a:buNone/>
            </a:pPr>
            <a:r>
              <a:rPr lang="nl-NL" sz="2600" dirty="0"/>
              <a:t>57% laatste 2 of 3 </a:t>
            </a:r>
          </a:p>
          <a:p>
            <a:pPr marL="0" indent="0">
              <a:buNone/>
            </a:pPr>
            <a:endParaRPr lang="nl-NL" b="1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C2E8AA46-DA74-49C4-9AAA-84C60F238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55727" y="1196752"/>
            <a:ext cx="4932810" cy="5472608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4000" b="1" dirty="0"/>
              <a:t>Jonge duiven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sz="2600" b="1" dirty="0"/>
              <a:t>Eerste klokvlucht 	         </a:t>
            </a:r>
            <a:r>
              <a:rPr lang="nl-NL" sz="2400" b="1" dirty="0" smtClean="0"/>
              <a:t>Africhten </a:t>
            </a:r>
            <a:r>
              <a:rPr lang="nl-NL" sz="2400" b="1" dirty="0"/>
              <a:t>op </a:t>
            </a:r>
            <a:endParaRPr lang="nl-NL" sz="2600" b="1" dirty="0"/>
          </a:p>
          <a:p>
            <a:pPr marL="0" indent="0">
              <a:buNone/>
            </a:pPr>
            <a:r>
              <a:rPr lang="nl-NL" sz="2600" dirty="0"/>
              <a:t>42% 18 juli	         </a:t>
            </a:r>
            <a:r>
              <a:rPr lang="nl-NL" sz="2400" dirty="0" smtClean="0"/>
              <a:t>56</a:t>
            </a:r>
            <a:r>
              <a:rPr lang="nl-NL" sz="2400" dirty="0"/>
              <a:t>% Zaterdag</a:t>
            </a:r>
          </a:p>
          <a:p>
            <a:pPr marL="0" indent="0">
              <a:buNone/>
            </a:pPr>
            <a:r>
              <a:rPr lang="nl-NL" sz="2600" dirty="0"/>
              <a:t>		         </a:t>
            </a:r>
            <a:r>
              <a:rPr lang="nl-NL" sz="2400" dirty="0" smtClean="0"/>
              <a:t>44</a:t>
            </a:r>
            <a:r>
              <a:rPr lang="nl-NL" sz="2400" dirty="0"/>
              <a:t>% di/woe/geen 			          </a:t>
            </a:r>
            <a:r>
              <a:rPr lang="nl-NL" sz="2400" dirty="0" smtClean="0"/>
              <a:t>voorkeur </a:t>
            </a:r>
            <a:endParaRPr lang="nl-NL" sz="2400" dirty="0"/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b="1" dirty="0"/>
              <a:t>Laatste klokvlucht 	         </a:t>
            </a:r>
            <a:r>
              <a:rPr lang="nl-NL" sz="2400" b="1" dirty="0"/>
              <a:t>Min. 3 africhtingsvluchten </a:t>
            </a:r>
          </a:p>
          <a:p>
            <a:pPr marL="0" indent="0">
              <a:buNone/>
            </a:pPr>
            <a:r>
              <a:rPr lang="nl-NL" sz="2600" dirty="0"/>
              <a:t>38% 29 augustus              </a:t>
            </a:r>
            <a:r>
              <a:rPr lang="nl-NL" sz="2400" dirty="0"/>
              <a:t>55% eens	</a:t>
            </a:r>
            <a:endParaRPr lang="nl-NL" sz="2600" dirty="0"/>
          </a:p>
          <a:p>
            <a:pPr marL="0" indent="0">
              <a:buNone/>
            </a:pPr>
            <a:r>
              <a:rPr lang="nl-NL" sz="2600" dirty="0"/>
              <a:t>14% 5 september	         </a:t>
            </a:r>
            <a:r>
              <a:rPr lang="nl-NL" sz="2400" dirty="0"/>
              <a:t>45% oneens</a:t>
            </a:r>
            <a:endParaRPr lang="nl-NL" sz="2600" dirty="0"/>
          </a:p>
          <a:p>
            <a:pPr marL="0" indent="0">
              <a:buNone/>
            </a:pPr>
            <a:r>
              <a:rPr lang="nl-NL" sz="2600" dirty="0"/>
              <a:t>24% 12 september </a:t>
            </a:r>
          </a:p>
          <a:p>
            <a:pPr marL="0" indent="0">
              <a:buNone/>
            </a:pPr>
            <a:r>
              <a:rPr lang="nl-NL" sz="2600" dirty="0"/>
              <a:t>20% 19 september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b="1" dirty="0"/>
              <a:t>7 vluchten	         </a:t>
            </a:r>
            <a:r>
              <a:rPr lang="nl-NL" sz="2400" b="1" dirty="0" smtClean="0"/>
              <a:t>Eerste </a:t>
            </a:r>
            <a:r>
              <a:rPr lang="nl-NL" sz="2400" b="1" dirty="0"/>
              <a:t>africhting  vanaf </a:t>
            </a:r>
            <a:endParaRPr lang="nl-NL" sz="2600" b="1" dirty="0"/>
          </a:p>
          <a:p>
            <a:pPr marL="0" indent="0">
              <a:buNone/>
            </a:pPr>
            <a:r>
              <a:rPr lang="nl-NL" sz="2600" dirty="0"/>
              <a:t>60% eens		         </a:t>
            </a:r>
            <a:r>
              <a:rPr lang="nl-NL" sz="2400" dirty="0" smtClean="0"/>
              <a:t>42</a:t>
            </a:r>
            <a:r>
              <a:rPr lang="nl-NL" sz="2400" dirty="0"/>
              <a:t>% 50-70 km </a:t>
            </a:r>
            <a:endParaRPr lang="nl-NL" sz="2600" dirty="0"/>
          </a:p>
          <a:p>
            <a:pPr marL="0" indent="0">
              <a:buNone/>
            </a:pPr>
            <a:r>
              <a:rPr lang="nl-NL" sz="2600" dirty="0"/>
              <a:t>40% oneens	         </a:t>
            </a:r>
            <a:r>
              <a:rPr lang="nl-NL" sz="2400" dirty="0" smtClean="0"/>
              <a:t>22</a:t>
            </a:r>
            <a:r>
              <a:rPr lang="nl-NL" sz="2400" dirty="0"/>
              <a:t>% 30-50 km</a:t>
            </a:r>
            <a:endParaRPr lang="nl-NL" sz="26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215960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42A0C67-9CD8-4F24-B934-122805D8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0496"/>
            <a:ext cx="8229600" cy="1143000"/>
          </a:xfrm>
        </p:spPr>
        <p:txBody>
          <a:bodyPr>
            <a:normAutofit/>
          </a:bodyPr>
          <a:lstStyle/>
          <a:p>
            <a:r>
              <a:rPr lang="nl-NL" sz="4000" b="1" dirty="0" smtClean="0"/>
              <a:t>Samenvatting 2020 </a:t>
            </a:r>
            <a:r>
              <a:rPr lang="nl-NL" sz="4000" b="1" dirty="0"/>
              <a:t>vervolg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BBD80037-AB32-4DF9-BD88-16D91822A1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1560" y="1204684"/>
            <a:ext cx="3796457" cy="547260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b="1" dirty="0" smtClean="0"/>
              <a:t>Jongen</a:t>
            </a:r>
          </a:p>
          <a:p>
            <a:pPr marL="0" indent="0">
              <a:buNone/>
            </a:pPr>
            <a:endParaRPr lang="nl-NL" sz="800" b="1" dirty="0"/>
          </a:p>
          <a:p>
            <a:pPr marL="0" indent="0">
              <a:buNone/>
            </a:pPr>
            <a:r>
              <a:rPr lang="nl-NL" sz="1800" b="1" dirty="0"/>
              <a:t>Africhting jongen</a:t>
            </a:r>
          </a:p>
          <a:p>
            <a:pPr marL="0" indent="0">
              <a:buNone/>
            </a:pPr>
            <a:r>
              <a:rPr lang="nl-NL" sz="1800" dirty="0"/>
              <a:t>55% </a:t>
            </a:r>
            <a:r>
              <a:rPr lang="nl-NL" sz="1800" dirty="0" err="1" smtClean="0"/>
              <a:t>syst</a:t>
            </a:r>
            <a:r>
              <a:rPr lang="nl-NL" sz="1800" dirty="0"/>
              <a:t>.</a:t>
            </a:r>
            <a:r>
              <a:rPr lang="nl-NL" sz="1800" dirty="0" smtClean="0"/>
              <a:t> Friesland	45</a:t>
            </a:r>
            <a:r>
              <a:rPr lang="nl-NL" sz="1800" dirty="0"/>
              <a:t>% </a:t>
            </a:r>
            <a:r>
              <a:rPr lang="nl-NL" sz="1800" dirty="0" smtClean="0"/>
              <a:t>anders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b="1" dirty="0"/>
              <a:t>Instapmogelijkheid 3</a:t>
            </a:r>
            <a:r>
              <a:rPr lang="nl-NL" sz="1800" b="1" baseline="30000" dirty="0"/>
              <a:t>e</a:t>
            </a:r>
            <a:r>
              <a:rPr lang="nl-NL" sz="1800" b="1" dirty="0"/>
              <a:t> vlucht </a:t>
            </a:r>
          </a:p>
          <a:p>
            <a:pPr marL="0" indent="0">
              <a:buNone/>
            </a:pPr>
            <a:r>
              <a:rPr lang="nl-NL" sz="1800" dirty="0"/>
              <a:t>50% </a:t>
            </a:r>
            <a:r>
              <a:rPr lang="nl-NL" sz="1800" dirty="0" smtClean="0"/>
              <a:t>Eens		43% Oneens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b="1" dirty="0"/>
              <a:t>Inkorven op donderdag</a:t>
            </a:r>
          </a:p>
          <a:p>
            <a:pPr marL="0" indent="0">
              <a:buNone/>
            </a:pPr>
            <a:r>
              <a:rPr lang="nl-NL" sz="1800" dirty="0"/>
              <a:t>54% 2 keer </a:t>
            </a:r>
          </a:p>
          <a:p>
            <a:pPr marL="0" indent="0">
              <a:buNone/>
            </a:pPr>
            <a:r>
              <a:rPr lang="nl-NL" sz="1800" dirty="0"/>
              <a:t>24% 1 keer</a:t>
            </a:r>
          </a:p>
          <a:p>
            <a:pPr marL="0" indent="0">
              <a:buNone/>
            </a:pPr>
            <a:r>
              <a:rPr lang="nl-NL" sz="1800" dirty="0"/>
              <a:t>21% 3 keer </a:t>
            </a:r>
            <a:endParaRPr lang="nl-NL" sz="1800" dirty="0" smtClean="0"/>
          </a:p>
          <a:p>
            <a:pPr marL="0" indent="0">
              <a:buNone/>
            </a:pPr>
            <a:endParaRPr lang="nl-NL" sz="800" b="1" dirty="0"/>
          </a:p>
          <a:p>
            <a:pPr marL="0" indent="0">
              <a:buNone/>
            </a:pPr>
            <a:r>
              <a:rPr lang="nl-NL" sz="1800" b="1" dirty="0"/>
              <a:t>Geen behoefte aan rustweek </a:t>
            </a:r>
          </a:p>
          <a:p>
            <a:pPr marL="0" indent="0">
              <a:buNone/>
            </a:pPr>
            <a:r>
              <a:rPr lang="nl-NL" sz="1800" dirty="0"/>
              <a:t>98% </a:t>
            </a:r>
            <a:r>
              <a:rPr lang="nl-NL" sz="1800" dirty="0" smtClean="0"/>
              <a:t>Eens		2</a:t>
            </a:r>
            <a:r>
              <a:rPr lang="nl-NL" sz="1800" dirty="0"/>
              <a:t>% </a:t>
            </a:r>
            <a:r>
              <a:rPr lang="nl-NL" sz="1800" dirty="0" smtClean="0"/>
              <a:t>  Oneens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b="1" dirty="0"/>
              <a:t>Geen opsplitsing </a:t>
            </a:r>
            <a:r>
              <a:rPr lang="nl-NL" sz="1800" b="1" dirty="0" err="1" smtClean="0"/>
              <a:t>JongVit</a:t>
            </a:r>
            <a:r>
              <a:rPr lang="nl-NL" sz="1800" b="1" dirty="0" smtClean="0"/>
              <a:t> / </a:t>
            </a:r>
            <a:r>
              <a:rPr lang="nl-NL" sz="1800" b="1" dirty="0" err="1" smtClean="0"/>
              <a:t>JongMf</a:t>
            </a:r>
            <a:r>
              <a:rPr lang="nl-NL" sz="1800" b="1" dirty="0" smtClean="0"/>
              <a:t> </a:t>
            </a:r>
            <a:endParaRPr lang="nl-NL" sz="1800" b="1" dirty="0"/>
          </a:p>
          <a:p>
            <a:pPr marL="0" indent="0">
              <a:buNone/>
            </a:pPr>
            <a:r>
              <a:rPr lang="nl-NL" sz="1800" dirty="0"/>
              <a:t>89% </a:t>
            </a:r>
            <a:r>
              <a:rPr lang="nl-NL" sz="1800" dirty="0" smtClean="0"/>
              <a:t>Eens 	11</a:t>
            </a:r>
            <a:r>
              <a:rPr lang="nl-NL" sz="1800" dirty="0"/>
              <a:t>% </a:t>
            </a:r>
            <a:r>
              <a:rPr lang="nl-NL" sz="1800" dirty="0" smtClean="0"/>
              <a:t>Oneens</a:t>
            </a:r>
            <a:endParaRPr lang="nl-NL" sz="1800" dirty="0"/>
          </a:p>
          <a:p>
            <a:pPr marL="0" indent="0">
              <a:buNone/>
            </a:pPr>
            <a:endParaRPr lang="nl-NL" sz="1800" b="1" dirty="0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xmlns="" id="{7E796D64-03A8-4892-9C85-327B16844BB6}"/>
              </a:ext>
            </a:extLst>
          </p:cNvPr>
          <p:cNvSpPr txBox="1">
            <a:spLocks/>
          </p:cNvSpPr>
          <p:nvPr/>
        </p:nvSpPr>
        <p:spPr>
          <a:xfrm>
            <a:off x="4735985" y="1204684"/>
            <a:ext cx="3796457" cy="54726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b="1" dirty="0" err="1" smtClean="0"/>
              <a:t>Natoer</a:t>
            </a:r>
            <a:r>
              <a:rPr lang="nl-NL" b="1" dirty="0" smtClean="0"/>
              <a:t> </a:t>
            </a:r>
          </a:p>
          <a:p>
            <a:pPr marL="0" indent="0">
              <a:buFont typeface="Arial" pitchFamily="34" charset="0"/>
              <a:buNone/>
            </a:pPr>
            <a:endParaRPr lang="nl-NL" sz="800" b="1" dirty="0" smtClean="0"/>
          </a:p>
          <a:p>
            <a:pPr marL="0" indent="0">
              <a:buFont typeface="Arial" pitchFamily="34" charset="0"/>
              <a:buNone/>
            </a:pPr>
            <a:r>
              <a:rPr lang="nl-NL" sz="1800" b="1" dirty="0" smtClean="0"/>
              <a:t>4 </a:t>
            </a:r>
            <a:r>
              <a:rPr lang="nl-NL" sz="1800" b="1" dirty="0"/>
              <a:t>of 5 vluchten 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/>
              <a:t>76% </a:t>
            </a:r>
            <a:r>
              <a:rPr lang="nl-NL" sz="1800" dirty="0" smtClean="0"/>
              <a:t>Eens		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 smtClean="0"/>
              <a:t>24</a:t>
            </a:r>
            <a:r>
              <a:rPr lang="nl-NL" sz="1800" dirty="0"/>
              <a:t>% Anders</a:t>
            </a:r>
          </a:p>
          <a:p>
            <a:pPr marL="0" indent="0">
              <a:buFont typeface="Arial" pitchFamily="34" charset="0"/>
              <a:buNone/>
            </a:pPr>
            <a:endParaRPr lang="nl-NL" sz="800" dirty="0"/>
          </a:p>
          <a:p>
            <a:pPr marL="0" indent="0">
              <a:buFont typeface="Arial" pitchFamily="34" charset="0"/>
              <a:buNone/>
            </a:pPr>
            <a:r>
              <a:rPr lang="nl-NL" sz="1800" b="1" dirty="0"/>
              <a:t>Laatste vlucht 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/>
              <a:t>48% 19 september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/>
              <a:t>27% 12 september</a:t>
            </a:r>
          </a:p>
          <a:p>
            <a:pPr marL="0" indent="0">
              <a:buFont typeface="Arial" pitchFamily="34" charset="0"/>
              <a:buNone/>
            </a:pPr>
            <a:endParaRPr lang="nl-NL" sz="800" dirty="0"/>
          </a:p>
          <a:p>
            <a:pPr marL="0" indent="0">
              <a:buFont typeface="Arial" pitchFamily="34" charset="0"/>
              <a:buNone/>
            </a:pPr>
            <a:r>
              <a:rPr lang="nl-NL" sz="1800" b="1" dirty="0"/>
              <a:t>Weken ruimte tussen oude duiven en 1</a:t>
            </a:r>
            <a:r>
              <a:rPr lang="nl-NL" sz="1800" b="1" baseline="30000" dirty="0"/>
              <a:t>e</a:t>
            </a:r>
            <a:r>
              <a:rPr lang="nl-NL" sz="1800" b="1" dirty="0"/>
              <a:t> </a:t>
            </a:r>
            <a:r>
              <a:rPr lang="nl-NL" sz="1800" b="1" dirty="0" err="1"/>
              <a:t>natoer</a:t>
            </a:r>
            <a:endParaRPr lang="nl-NL" sz="1800" b="1" dirty="0"/>
          </a:p>
          <a:p>
            <a:pPr marL="0" indent="0">
              <a:buFont typeface="Arial" pitchFamily="34" charset="0"/>
              <a:buNone/>
            </a:pPr>
            <a:r>
              <a:rPr lang="nl-NL" sz="1800" dirty="0"/>
              <a:t>25% 4 weken 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/>
              <a:t>17% 3 weken 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/>
              <a:t>22% 2 weken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/>
              <a:t>25% geen mening</a:t>
            </a:r>
            <a:endParaRPr lang="nl-NL" sz="1800" b="1" dirty="0"/>
          </a:p>
        </p:txBody>
      </p:sp>
    </p:spTree>
    <p:extLst>
      <p:ext uri="{BB962C8B-B14F-4D97-AF65-F5344CB8AC3E}">
        <p14:creationId xmlns:p14="http://schemas.microsoft.com/office/powerpoint/2010/main" val="390171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179</Words>
  <Application>Microsoft Office PowerPoint</Application>
  <PresentationFormat>Diavoorstelling (4:3)</PresentationFormat>
  <Paragraphs>160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Werkgroep evaluatie vliegprogramma</vt:lpstr>
      <vt:lpstr>Respons </vt:lpstr>
      <vt:lpstr>Respons vervolg</vt:lpstr>
      <vt:lpstr>Samenvatting 2019 </vt:lpstr>
      <vt:lpstr>PowerPoint-presentatie</vt:lpstr>
      <vt:lpstr>Samenvatting 2020</vt:lpstr>
      <vt:lpstr>Samenvatting 2020 vervolg 1</vt:lpstr>
      <vt:lpstr>Samenvatting 2020 vervolg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Evaluatie 2019</dc:title>
  <dc:creator>Klaas</dc:creator>
  <cp:lastModifiedBy>Theo Boelens</cp:lastModifiedBy>
  <cp:revision>67</cp:revision>
  <dcterms:created xsi:type="dcterms:W3CDTF">2019-10-23T19:56:25Z</dcterms:created>
  <dcterms:modified xsi:type="dcterms:W3CDTF">2019-11-19T08:54:53Z</dcterms:modified>
</cp:coreProperties>
</file>